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5"/>
  </p:sldMasterIdLst>
  <p:notesMasterIdLst>
    <p:notesMasterId r:id="rId32"/>
  </p:notesMasterIdLst>
  <p:handoutMasterIdLst>
    <p:handoutMasterId r:id="rId33"/>
  </p:handoutMasterIdLst>
  <p:sldIdLst>
    <p:sldId id="260" r:id="rId6"/>
    <p:sldId id="304" r:id="rId7"/>
    <p:sldId id="309" r:id="rId8"/>
    <p:sldId id="311" r:id="rId9"/>
    <p:sldId id="416" r:id="rId10"/>
    <p:sldId id="318" r:id="rId11"/>
    <p:sldId id="419" r:id="rId12"/>
    <p:sldId id="417" r:id="rId13"/>
    <p:sldId id="310" r:id="rId14"/>
    <p:sldId id="315" r:id="rId15"/>
    <p:sldId id="312" r:id="rId16"/>
    <p:sldId id="319" r:id="rId17"/>
    <p:sldId id="327" r:id="rId18"/>
    <p:sldId id="314" r:id="rId19"/>
    <p:sldId id="313" r:id="rId20"/>
    <p:sldId id="308" r:id="rId21"/>
    <p:sldId id="321" r:id="rId22"/>
    <p:sldId id="322" r:id="rId23"/>
    <p:sldId id="323" r:id="rId24"/>
    <p:sldId id="324" r:id="rId25"/>
    <p:sldId id="329" r:id="rId26"/>
    <p:sldId id="326" r:id="rId27"/>
    <p:sldId id="420" r:id="rId28"/>
    <p:sldId id="421" r:id="rId29"/>
    <p:sldId id="422" r:id="rId30"/>
    <p:sldId id="328" r:id="rId31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2E3192"/>
    <a:srgbClr val="ED1B24"/>
    <a:srgbClr val="89C4FF"/>
    <a:srgbClr val="CC0000"/>
    <a:srgbClr val="F1523C"/>
    <a:srgbClr val="EF5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2"/>
            <a:ext cx="2946400" cy="496968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F88B23-9694-4A4C-91CF-83A107F4051D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3"/>
            <a:ext cx="2946400" cy="496967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3"/>
            <a:ext cx="2946400" cy="496967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9F149B7-D4A8-41CD-80C6-BC9BC91A6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8707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968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6968"/>
          </a:xfrm>
          <a:prstGeom prst="rect">
            <a:avLst/>
          </a:prstGeom>
        </p:spPr>
        <p:txBody>
          <a:bodyPr vert="horz" lIns="91727" tIns="45862" rIns="91727" bIns="458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A5D9E8-DC11-4F88-B055-7C6033DE779E}" type="datetimeFigureOut">
              <a:rPr lang="ru-RU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16700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27" tIns="45862" rIns="91727" bIns="4586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5632"/>
            <a:ext cx="5438775" cy="4467939"/>
          </a:xfrm>
          <a:prstGeom prst="rect">
            <a:avLst/>
          </a:prstGeom>
        </p:spPr>
        <p:txBody>
          <a:bodyPr vert="horz" lIns="91727" tIns="45862" rIns="91727" bIns="45862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673"/>
            <a:ext cx="2946400" cy="496967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673"/>
            <a:ext cx="2946400" cy="496967"/>
          </a:xfrm>
          <a:prstGeom prst="rect">
            <a:avLst/>
          </a:prstGeom>
        </p:spPr>
        <p:txBody>
          <a:bodyPr vert="horz" lIns="91727" tIns="45862" rIns="91727" bIns="458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9D042E8-DB45-4D3D-A82D-A6AC747BD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4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652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6125"/>
            <a:ext cx="6616700" cy="37226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F25C5-A627-43F6-A001-A5835A4BD53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551FA-8605-4720-AB93-90AF295C6CB9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6C0224-97F7-490A-B934-2FB382DE13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94CF97-62A0-4DAC-9DB1-FF17090F65A7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ACABE5-8475-4850-83F6-7462E25008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BF36CF-0A3C-47F8-B04A-48650009F402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6CB2A-DF0C-4AB6-BF86-A51512CD5F5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1E9174-92FE-4ED6-A0B6-A3018A59DA4B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556B28-C4C4-49E3-8878-E65BC629A7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0FE4C0-960A-4A48-9145-4D58019AC6BF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E8374-394E-4758-8D1C-9EB470881A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D1BAD4-6070-4172-BE3C-8EA8647C554E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6A0F0-A63A-473E-9150-0C876367BA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1ACEAC-74A8-424F-A716-F561F079D9AF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08A911-33B7-49BB-938F-5F8AAA854EC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87E159-1827-435F-A2CD-E4511BA35A48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75A75-6807-418F-8B59-FE4B1D9546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240EE3-CC60-4559-B239-70DBD044A060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D642-FCC7-4B45-8CC8-F769D8087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F430E5-34C9-4658-9C1C-38FD876929AB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47E1AD-5C48-4B5F-91DC-2A2FC960F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FDCBE4-FF3B-4D8D-8C61-82BF246C4C2F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D04BC9-D748-423D-9CB1-BA9C45FBA0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7E257E0-7E82-4384-90EF-189AF12F5CED}" type="datetimeFigureOut">
              <a:rPr lang="ru-RU" smtClean="0"/>
              <a:pPr>
                <a:defRPr/>
              </a:pPr>
              <a:t>10.01.2023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FE1F12-A712-4AE9-9E32-66E7461C4D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fipi.ru/" TargetMode="Externa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ge.edu.ru/" TargetMode="External"/><Relationship Id="rId7" Type="http://schemas.openxmlformats.org/officeDocument/2006/relationships/hyperlink" Target="http://egechita.r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obrnadzor.gov.ru/" TargetMode="External"/><Relationship Id="rId5" Type="http://schemas.openxmlformats.org/officeDocument/2006/relationships/hyperlink" Target="http://rustest.ru/" TargetMode="External"/><Relationship Id="rId4" Type="http://schemas.openxmlformats.org/officeDocument/2006/relationships/hyperlink" Target="http://fipi.ru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071552"/>
            <a:ext cx="8715436" cy="255454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Государственная итоговая аттестация выпускников 9 классов: особенности подготовки и проведения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ru-RU" sz="32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РЕГИСТРАЦИЯ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1000114"/>
            <a:ext cx="3357586" cy="4286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ИТОГОВОЕ СОБЕСЕДОВАНИЕ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86380" y="1000114"/>
            <a:ext cx="3357586" cy="4286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+mj-lt"/>
              </a:rPr>
              <a:t>ГИА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857370"/>
            <a:ext cx="8215370" cy="1357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Заявления на участие подают:</a:t>
            </a:r>
          </a:p>
          <a:p>
            <a:pPr marL="285750" indent="-285750" algn="ctr">
              <a:buClr>
                <a:srgbClr val="FF0000"/>
              </a:buClr>
            </a:pPr>
            <a:endParaRPr lang="ru-RU" sz="20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85750" indent="-285750" algn="ctr"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обучающиеся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- в образовательные организации по месту учебы,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экстерны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– в образовательные организации по выбору экстерна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28596" y="3714757"/>
            <a:ext cx="3286148" cy="10715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Срок подачи заявления  -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 две недели до даты проведения собеседования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86380" y="3714757"/>
            <a:ext cx="3357586" cy="107156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Срок подачи заявления  -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до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01 марта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включительно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ПЕРИОДЫ ПРОВЕДЕНИЯ ГИА-9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214282" y="1000114"/>
            <a:ext cx="2714644" cy="2643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ДОСРОЧНЫЙ ПЕРИОД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(апрель-май)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286116" y="1000114"/>
            <a:ext cx="2714644" cy="2643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ОСНОВНОЙ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ПЕРИОД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(май-июль)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6286512" y="1000114"/>
            <a:ext cx="2714644" cy="26432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ДОПОЛНИТЕ ЛЬНЫЙ ПЕРИОД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(сентябрь)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РАСПИСАНИЯ ОГЭ и ГВЭ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t="22837" r="28751" b="17362"/>
          <a:stretch/>
        </p:blipFill>
        <p:spPr bwMode="auto">
          <a:xfrm>
            <a:off x="166743" y="585259"/>
            <a:ext cx="8810513" cy="4374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ПРОДОЛЖИТЕЛЬНОСТЬ ЭКЗАМЕНА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14362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Математика, русский язык, литература – 3 часа 55 минут (235 минут) 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Физика, химия, история, обществознание – 3 часа</a:t>
            </a:r>
          </a:p>
          <a:p>
            <a:r>
              <a:rPr lang="ru-RU" sz="2400" dirty="0">
                <a:solidFill>
                  <a:srgbClr val="002060"/>
                </a:solidFill>
              </a:rPr>
              <a:t> (180 минут) 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География, информатика, биология – 2 часа 30 минут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(150 минут)  </a:t>
            </a:r>
          </a:p>
          <a:p>
            <a:endParaRPr lang="ru-RU" sz="2400" dirty="0">
              <a:solidFill>
                <a:srgbClr val="002060"/>
              </a:solidFill>
            </a:endParaRPr>
          </a:p>
          <a:p>
            <a:r>
              <a:rPr lang="ru-RU" sz="2400" dirty="0">
                <a:solidFill>
                  <a:srgbClr val="002060"/>
                </a:solidFill>
              </a:rPr>
              <a:t>Иностранный язык (письменная часть) – 2 часа (120 минут) </a:t>
            </a:r>
          </a:p>
          <a:p>
            <a:r>
              <a:rPr lang="ru-RU" sz="2400" dirty="0">
                <a:solidFill>
                  <a:srgbClr val="002060"/>
                </a:solidFill>
              </a:rPr>
              <a:t>Иностранный язык (устная часть) – 15 минут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ВХОД В ПУНКТ ПРОВЕДЕНИЯ ЭКЗАМЕНА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642924"/>
            <a:ext cx="86439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С 9:00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При предъявлении паспорта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Начало первой части инструктажа в 9.50 начало второй части в 10:00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Опоздавшим участникам повторно инструктаж не проводится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688" y="2857502"/>
            <a:ext cx="885831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С собой разрешается иметь </a:t>
            </a:r>
          </a:p>
          <a:p>
            <a:pPr marL="285750" indent="-285750"/>
            <a:r>
              <a:rPr lang="ru-RU" dirty="0">
                <a:solidFill>
                  <a:srgbClr val="002060"/>
                </a:solidFill>
              </a:rPr>
              <a:t>     - </a:t>
            </a:r>
            <a:r>
              <a:rPr lang="ru-RU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гелевая</a:t>
            </a: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или капиллярная ручка с чернилами черного цвета;</a:t>
            </a:r>
          </a:p>
          <a:p>
            <a:pPr marL="285750" indent="-285750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документ, удостоверяющий личность;</a:t>
            </a:r>
          </a:p>
          <a:p>
            <a:pPr marL="447675" indent="-447675"/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- средства обучения и воспитания: </a:t>
            </a:r>
          </a:p>
          <a:p>
            <a:pPr marL="447675" indent="-447675"/>
            <a:r>
              <a:rPr lang="ru-RU" sz="1400" b="1" spc="2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математика </a:t>
            </a:r>
            <a:r>
              <a:rPr lang="ru-RU" sz="1400" spc="-37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spc="-37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       </a:t>
            </a:r>
            <a:r>
              <a:rPr lang="ru-RU" sz="1400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линейка;</a:t>
            </a:r>
            <a:r>
              <a:rPr lang="ru-RU" sz="1400" b="1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</a:p>
          <a:p>
            <a:pPr marL="447675" indent="-447675"/>
            <a:r>
              <a:rPr lang="ru-RU" sz="1400" b="1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г</a:t>
            </a:r>
            <a:r>
              <a:rPr lang="ru-RU" sz="1400" b="1" spc="-1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еография </a:t>
            </a:r>
            <a:r>
              <a:rPr lang="en-US" sz="1400" b="1" spc="-1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  <a:r>
              <a:rPr lang="ru-RU" sz="1400" spc="8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линейка,  </a:t>
            </a:r>
            <a:r>
              <a:rPr lang="ru-RU" sz="1400" spc="13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транспортир </a:t>
            </a:r>
            <a:r>
              <a:rPr lang="ru-RU" sz="1400" spc="1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и  </a:t>
            </a:r>
            <a:r>
              <a:rPr lang="ru-RU" sz="1400" spc="11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непрограммируемый</a:t>
            </a:r>
            <a:r>
              <a:rPr lang="ru-RU" sz="1400" spc="24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калькулятор; </a:t>
            </a:r>
          </a:p>
          <a:p>
            <a:pPr marL="447675" indent="-447675"/>
            <a:r>
              <a:rPr lang="ru-RU" sz="1400" b="1" spc="-3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физика    </a:t>
            </a:r>
            <a:r>
              <a:rPr lang="ru-RU" sz="1400" spc="-3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ли</a:t>
            </a:r>
            <a:r>
              <a:rPr lang="ru-RU" sz="1400" spc="8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нейка </a:t>
            </a:r>
            <a:r>
              <a:rPr lang="ru-RU" sz="1400" spc="10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и </a:t>
            </a:r>
            <a:r>
              <a:rPr lang="ru-RU" sz="1400" spc="11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непрограммируемый  </a:t>
            </a:r>
            <a:r>
              <a:rPr lang="ru-RU" sz="1400" spc="6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калькулятор;</a:t>
            </a:r>
          </a:p>
          <a:p>
            <a:pPr marL="447675" indent="-447675"/>
            <a:r>
              <a:rPr lang="ru-RU" sz="1400" b="1" spc="65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х</a:t>
            </a:r>
            <a:r>
              <a:rPr lang="ru-RU" sz="1400" b="1" spc="-1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имия</a:t>
            </a:r>
            <a:r>
              <a:rPr lang="ru-RU" sz="1400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spc="11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непрограммируемый</a:t>
            </a:r>
            <a:r>
              <a:rPr lang="ru-RU" sz="1400" spc="59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u-RU" sz="1400" spc="70" dirty="0">
                <a:solidFill>
                  <a:srgbClr val="002060"/>
                </a:solidFill>
                <a:latin typeface="Arial" panose="020B0604020202020204" pitchFamily="34" charset="0"/>
                <a:cs typeface="Arial" pitchFamily="34" charset="0"/>
              </a:rPr>
              <a:t>калькулятор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УЧАСТНИКАМ ЗАПРЕЩАЕТСЯ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857238"/>
            <a:ext cx="4357718" cy="415498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marL="114300" indent="0">
              <a:buFont typeface="Wingdings" pitchFamily="2" charset="2"/>
              <a:buChar char="Ø"/>
              <a:tabLst>
                <a:tab pos="447675" algn="l"/>
              </a:tabLst>
            </a:pPr>
            <a:r>
              <a:rPr lang="ru-RU" b="1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Свободно перемещаться по ППЭ;   </a:t>
            </a:r>
          </a:p>
          <a:p>
            <a:pPr marL="114300" indent="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Разговаривать друг с другом; </a:t>
            </a:r>
          </a:p>
          <a:p>
            <a:pPr marL="114300" indent="0">
              <a:buFont typeface="Wingdings" pitchFamily="2" charset="2"/>
              <a:buChar char="Ø"/>
            </a:pPr>
            <a:r>
              <a:rPr lang="ru-RU" sz="2400" dirty="0">
                <a:solidFill>
                  <a:srgbClr val="002060"/>
                </a:solidFill>
              </a:rPr>
              <a:t> Иметь при себе:</a:t>
            </a:r>
          </a:p>
          <a:p>
            <a:pPr marL="447675" indent="-268288"/>
            <a:r>
              <a:rPr lang="ru-RU" sz="2400" dirty="0">
                <a:solidFill>
                  <a:srgbClr val="002060"/>
                </a:solidFill>
              </a:rPr>
              <a:t>- средства связи фото-, аудио-, видеоаппаратуру</a:t>
            </a:r>
          </a:p>
          <a:p>
            <a:pPr marL="447675" indent="-268288"/>
            <a:r>
              <a:rPr lang="ru-RU" sz="2400" dirty="0">
                <a:solidFill>
                  <a:srgbClr val="002060"/>
                </a:solidFill>
              </a:rPr>
              <a:t>- справочные материалы, письменные заметки,</a:t>
            </a:r>
          </a:p>
          <a:p>
            <a:pPr marL="447675" indent="-268288"/>
            <a:r>
              <a:rPr lang="ru-RU" sz="2400" dirty="0">
                <a:solidFill>
                  <a:srgbClr val="002060"/>
                </a:solidFill>
              </a:rPr>
              <a:t>- иные средства хранения и передачи информации</a:t>
            </a:r>
          </a:p>
        </p:txBody>
      </p:sp>
      <p:grpSp>
        <p:nvGrpSpPr>
          <p:cNvPr id="4" name="Группа 10"/>
          <p:cNvGrpSpPr/>
          <p:nvPr/>
        </p:nvGrpSpPr>
        <p:grpSpPr>
          <a:xfrm>
            <a:off x="5143504" y="1500180"/>
            <a:ext cx="3286148" cy="2741374"/>
            <a:chOff x="6326103" y="2098638"/>
            <a:chExt cx="2878938" cy="2741374"/>
          </a:xfrm>
        </p:grpSpPr>
        <p:pic>
          <p:nvPicPr>
            <p:cNvPr id="5" name="Picture 2" descr="Картинки по запросу запрет фото видеосъемки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0330" y="2227276"/>
              <a:ext cx="1684711" cy="12659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6103" y="2098638"/>
              <a:ext cx="1523216" cy="152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Картинки по запросу instruction icon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7162" y="3357855"/>
              <a:ext cx="1482157" cy="14821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0" descr="Картинки по запросу запрет телефона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5963" y="3482209"/>
              <a:ext cx="1233447" cy="1233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ОСОБЫЕ УСЛОВИЯ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25091"/>
            <a:ext cx="88583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/>
                </a:solidFill>
              </a:rPr>
              <a:t>Обучающиеся с ОВЗ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(при предъявлении копии рекомендаций ПМПК), </a:t>
            </a:r>
          </a:p>
          <a:p>
            <a:pPr algn="ctr"/>
            <a:r>
              <a:rPr lang="ru-RU" sz="2400" b="1" dirty="0">
                <a:solidFill>
                  <a:schemeClr val="tx2"/>
                </a:solidFill>
              </a:rPr>
              <a:t>обучающиеся - дети-инвалиды и инвалиды 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(при предъявлении оригинала или заверенной копии справки, подтверждающей инвалидность) </a:t>
            </a:r>
          </a:p>
          <a:p>
            <a:pPr algn="ctr"/>
            <a:endParaRPr lang="ru-RU" sz="2400" dirty="0">
              <a:solidFill>
                <a:schemeClr val="tx2"/>
              </a:solidFill>
            </a:endParaRP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при сдаче ГИА-9 году имеют право: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- на увеличение продолжительности экзамена на 1,5 часа,</a:t>
            </a:r>
          </a:p>
          <a:p>
            <a:pPr algn="ctr"/>
            <a:r>
              <a:rPr lang="ru-RU" sz="2400" dirty="0">
                <a:solidFill>
                  <a:schemeClr val="tx2"/>
                </a:solidFill>
              </a:rPr>
              <a:t>- на создание специальных условий, учитывающих состояние здоровья, особенности психофизического развития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УДАЛЕНИЕ С ЭКЗАМЕНА</a:t>
            </a: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95536" y="2773499"/>
            <a:ext cx="8821644" cy="2160239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 об удалении с экзамена составляется в помещении для руководителя ППЭ в присутствии члена ГЭК, руководителя ППЭ, организатора. </a:t>
            </a:r>
          </a:p>
          <a:p>
            <a:pPr marL="457200" indent="-457200"/>
            <a:r>
              <a:rPr lang="ru-RU" sz="2400" b="1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дать</a:t>
            </a:r>
            <a:r>
              <a:rPr lang="ru-RU" sz="2400" b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экзамен, с которого удален участник, можно будет в дополнительный период (сентябрь)</a:t>
            </a:r>
            <a:r>
              <a:rPr lang="ru-RU" sz="2400" b="1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60DAF37-D27C-4205-B05C-820199E205EB}"/>
              </a:ext>
            </a:extLst>
          </p:cNvPr>
          <p:cNvSpPr txBox="1"/>
          <p:nvPr/>
        </p:nvSpPr>
        <p:spPr>
          <a:xfrm>
            <a:off x="650364" y="951328"/>
            <a:ext cx="81701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Лица, допустившие нарушение настоящего Порядка, удаляются с экзамена</a:t>
            </a:r>
            <a:endParaRPr lang="ru-RU" sz="1600" b="0" i="0" u="none" strike="noStrike" baseline="0" dirty="0">
              <a:latin typeface="Arial" panose="020B0604020202020204" pitchFamily="34" charset="0"/>
            </a:endParaRP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xmlns="" id="{84AC3482-E786-4E3F-AB57-B39333EAE550}"/>
              </a:ext>
            </a:extLst>
          </p:cNvPr>
          <p:cNvSpPr/>
          <p:nvPr/>
        </p:nvSpPr>
        <p:spPr>
          <a:xfrm>
            <a:off x="755576" y="1407927"/>
            <a:ext cx="7632848" cy="1163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 </a:t>
            </a: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 КоАП ст.19.30 </a:t>
            </a:r>
            <a:r>
              <a:rPr lang="ru-RU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штрафа</a:t>
            </a:r>
          </a:p>
          <a:p>
            <a:pPr algn="ctr"/>
            <a:r>
              <a:rPr lang="ru-RU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граждан в размере от 3 до 5 тысяч рублей; </a:t>
            </a:r>
          </a:p>
          <a:p>
            <a:pPr algn="ctr"/>
            <a:r>
              <a:rPr lang="ru-RU" sz="1600" b="0" i="0" u="none" strike="noStrike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должностных лиц - от 20 тысяч до 40 тысяч рублей; на юридических лиц - от 50 тысяч до 200 тысяч рублей.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ДОСРОЧНОЕ ЗАВЕРШЕНИЕ ЭКЗАМЕНА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071552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800" dirty="0">
                <a:solidFill>
                  <a:srgbClr val="002060"/>
                </a:solidFill>
              </a:rPr>
              <a:t>В случае если участник </a:t>
            </a:r>
            <a:r>
              <a:rPr lang="ru-RU" sz="2800" b="1" dirty="0">
                <a:solidFill>
                  <a:srgbClr val="002060"/>
                </a:solidFill>
              </a:rPr>
              <a:t>по состоянию здоровья</a:t>
            </a:r>
            <a:r>
              <a:rPr lang="ru-RU" sz="2800" dirty="0">
                <a:solidFill>
                  <a:srgbClr val="002060"/>
                </a:solidFill>
              </a:rPr>
              <a:t> или другим объективным причинам </a:t>
            </a:r>
            <a:r>
              <a:rPr lang="ru-RU" sz="2800" b="1" dirty="0">
                <a:solidFill>
                  <a:srgbClr val="002060"/>
                </a:solidFill>
              </a:rPr>
              <a:t>не может завершить выполнение работы</a:t>
            </a:r>
            <a:r>
              <a:rPr lang="ru-RU" sz="2800" dirty="0">
                <a:solidFill>
                  <a:srgbClr val="002060"/>
                </a:solidFill>
              </a:rPr>
              <a:t>, он </a:t>
            </a:r>
            <a:r>
              <a:rPr lang="ru-RU" sz="2800" dirty="0">
                <a:solidFill>
                  <a:srgbClr val="FF0000"/>
                </a:solidFill>
              </a:rPr>
              <a:t>ДОСРОЧНО</a:t>
            </a:r>
            <a:r>
              <a:rPr lang="ru-RU" sz="2800" dirty="0">
                <a:solidFill>
                  <a:srgbClr val="002060"/>
                </a:solidFill>
              </a:rPr>
              <a:t> покидает аудиторию. </a:t>
            </a:r>
          </a:p>
          <a:p>
            <a:endParaRPr lang="ru-RU" sz="2800" dirty="0">
              <a:solidFill>
                <a:srgbClr val="002060"/>
              </a:solidFill>
            </a:endParaRPr>
          </a:p>
          <a:p>
            <a:r>
              <a:rPr lang="ru-RU" sz="2800" dirty="0">
                <a:solidFill>
                  <a:srgbClr val="002060"/>
                </a:solidFill>
              </a:rPr>
              <a:t>Член ГЭК и медицинский работник составляют акт о досрочном завершении по объективным причинам.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ГИА</a:t>
            </a:r>
          </a:p>
        </p:txBody>
      </p:sp>
      <p:sp>
        <p:nvSpPr>
          <p:cNvPr id="5" name="object 6"/>
          <p:cNvSpPr txBox="1"/>
          <p:nvPr/>
        </p:nvSpPr>
        <p:spPr>
          <a:xfrm>
            <a:off x="214282" y="714362"/>
            <a:ext cx="8786874" cy="385746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При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проведении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ГИА-9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ambria"/>
                <a:cs typeface="Cambria"/>
              </a:rPr>
              <a:t>используется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пятибалльная </a:t>
            </a:r>
            <a:r>
              <a:rPr sz="2000" b="1" spc="-5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система</a:t>
            </a:r>
            <a:r>
              <a:rPr sz="2000" b="1" spc="-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Cambria"/>
                <a:cs typeface="Cambria"/>
              </a:rPr>
              <a:t>оценки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.</a:t>
            </a:r>
            <a:endParaRPr lang="ru-RU" sz="20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endParaRPr lang="ru-RU" sz="2000" b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9525" algn="just">
              <a:lnSpc>
                <a:spcPct val="100000"/>
              </a:lnSpc>
              <a:spcBef>
                <a:spcPts val="100"/>
              </a:spcBef>
            </a:pPr>
            <a:r>
              <a:rPr lang="ru-RU" sz="2000" b="1" spc="-5" dirty="0">
                <a:solidFill>
                  <a:srgbClr val="002060"/>
                </a:solidFill>
                <a:latin typeface="Cambria"/>
                <a:cs typeface="Cambria"/>
              </a:rPr>
              <a:t>О</a:t>
            </a:r>
            <a:r>
              <a:rPr sz="2000" b="1" spc="-5" dirty="0" err="1">
                <a:solidFill>
                  <a:srgbClr val="002060"/>
                </a:solidFill>
                <a:latin typeface="Cambria"/>
                <a:cs typeface="Cambria"/>
              </a:rPr>
              <a:t>тветы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на</a:t>
            </a:r>
            <a:r>
              <a:rPr sz="2000" b="1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задания</a:t>
            </a:r>
            <a:r>
              <a:rPr sz="2000" b="1" spc="52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первой 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Cambria"/>
                <a:cs typeface="Cambria"/>
              </a:rPr>
              <a:t>части</a:t>
            </a:r>
            <a:r>
              <a:rPr sz="2000" b="1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Cambria"/>
                <a:cs typeface="Cambria"/>
              </a:rPr>
              <a:t>экзаменационной</a:t>
            </a:r>
            <a:r>
              <a:rPr lang="ru-RU" sz="2000" b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Cambria"/>
                <a:cs typeface="Cambria"/>
              </a:rPr>
              <a:t>работы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проверяются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автоматизированно.</a:t>
            </a:r>
            <a:endParaRPr sz="200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-5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>
                <a:solidFill>
                  <a:srgbClr val="002060"/>
                </a:solidFill>
                <a:latin typeface="Cambria"/>
                <a:cs typeface="Cambria"/>
              </a:rPr>
              <a:t>Ответы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на</a:t>
            </a:r>
            <a:r>
              <a:rPr sz="2000" b="1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задания</a:t>
            </a:r>
            <a:r>
              <a:rPr sz="2000" b="1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ambria"/>
                <a:cs typeface="Cambria"/>
              </a:rPr>
              <a:t>второй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dirty="0" err="1">
                <a:solidFill>
                  <a:srgbClr val="002060"/>
                </a:solidFill>
                <a:latin typeface="Cambria"/>
                <a:cs typeface="Cambria"/>
              </a:rPr>
              <a:t>части</a:t>
            </a:r>
            <a:r>
              <a:rPr sz="2000" b="1" spc="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002060"/>
                </a:solidFill>
                <a:latin typeface="Cambria"/>
                <a:cs typeface="Cambria"/>
              </a:rPr>
              <a:t>ОГЭ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 проверяются </a:t>
            </a:r>
            <a:r>
              <a:rPr sz="2000" b="1" spc="-5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экспертами</a:t>
            </a:r>
            <a:r>
              <a:rPr sz="2000" b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002060"/>
                </a:solidFill>
                <a:latin typeface="Cambria"/>
                <a:cs typeface="Cambria"/>
              </a:rPr>
              <a:t>предметных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sz="2000" b="1" spc="-10" dirty="0" err="1">
                <a:solidFill>
                  <a:srgbClr val="002060"/>
                </a:solidFill>
                <a:latin typeface="Cambria"/>
                <a:cs typeface="Cambria"/>
              </a:rPr>
              <a:t>комиссий</a:t>
            </a:r>
            <a:r>
              <a:rPr sz="2000" b="1" spc="-10" dirty="0">
                <a:solidFill>
                  <a:srgbClr val="002060"/>
                </a:solidFill>
                <a:latin typeface="Cambria"/>
                <a:cs typeface="Cambria"/>
              </a:rPr>
              <a:t>.</a:t>
            </a:r>
            <a:r>
              <a:rPr lang="ru-RU" sz="2000" b="1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FontTx/>
              <a:buChar char="-"/>
            </a:pPr>
            <a:endParaRPr lang="ru-RU" sz="2000" b="1" spc="-4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40" dirty="0">
                <a:solidFill>
                  <a:srgbClr val="002060"/>
                </a:solidFill>
                <a:latin typeface="Cambria"/>
                <a:cs typeface="Cambria"/>
              </a:rPr>
              <a:t>Ответы на все задания ГВЭ </a:t>
            </a:r>
            <a:r>
              <a:rPr lang="ru-RU" sz="2000" b="1" spc="-10" dirty="0">
                <a:solidFill>
                  <a:srgbClr val="002060"/>
                </a:solidFill>
                <a:latin typeface="Cambria"/>
                <a:cs typeface="Cambria"/>
              </a:rPr>
              <a:t>проверяются </a:t>
            </a:r>
            <a:r>
              <a:rPr lang="ru-RU" sz="2000" b="1" spc="-5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000" b="1" spc="-10" dirty="0">
                <a:solidFill>
                  <a:srgbClr val="002060"/>
                </a:solidFill>
                <a:latin typeface="Cambria"/>
                <a:cs typeface="Cambria"/>
              </a:rPr>
              <a:t>экспертами</a:t>
            </a:r>
            <a:r>
              <a:rPr lang="ru-RU" sz="2000" b="1" spc="-15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Cambria"/>
                <a:cs typeface="Cambria"/>
              </a:rPr>
              <a:t>предметных</a:t>
            </a:r>
            <a:r>
              <a:rPr lang="ru-RU" sz="2000" b="1" spc="-10" dirty="0">
                <a:solidFill>
                  <a:srgbClr val="002060"/>
                </a:solidFill>
                <a:latin typeface="Cambria"/>
                <a:cs typeface="Cambria"/>
              </a:rPr>
              <a:t> комиссий.</a:t>
            </a:r>
            <a:r>
              <a:rPr lang="ru-RU" sz="2000" b="1" spc="-40" dirty="0">
                <a:solidFill>
                  <a:srgbClr val="002060"/>
                </a:solidFill>
                <a:latin typeface="Cambria"/>
                <a:cs typeface="Cambria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ru-RU" sz="2000" b="1" spc="-40" dirty="0">
              <a:solidFill>
                <a:srgbClr val="002060"/>
              </a:solidFill>
              <a:latin typeface="Cambria"/>
              <a:cs typeface="Cambria"/>
            </a:endParaRPr>
          </a:p>
          <a:p>
            <a:pPr marL="12700" marR="6350" algn="just">
              <a:lnSpc>
                <a:spcPct val="100000"/>
              </a:lnSpc>
            </a:pPr>
            <a:endParaRPr sz="2400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НОРМАТИВНЫЕ ПРАВОВЫЕ ДОКУМЕНТЫ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928676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Федеральный закон «Об образовании в Российской Федерации» от 29.12.2012 г. № 273-ФЗ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500312"/>
            <a:ext cx="8215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Приказ </a:t>
            </a:r>
            <a:r>
              <a:rPr lang="ru-RU" sz="2400" dirty="0" err="1">
                <a:solidFill>
                  <a:srgbClr val="002060"/>
                </a:solidFill>
              </a:rPr>
              <a:t>Минпросвещения</a:t>
            </a:r>
            <a:r>
              <a:rPr lang="ru-RU" sz="2400" dirty="0">
                <a:solidFill>
                  <a:srgbClr val="002060"/>
                </a:solidFill>
              </a:rPr>
              <a:t> России и </a:t>
            </a:r>
            <a:r>
              <a:rPr lang="ru-RU" sz="2400" dirty="0" err="1">
                <a:solidFill>
                  <a:srgbClr val="002060"/>
                </a:solidFill>
              </a:rPr>
              <a:t>Рособрнадзора</a:t>
            </a:r>
            <a:r>
              <a:rPr lang="ru-RU" sz="2400" dirty="0">
                <a:solidFill>
                  <a:srgbClr val="002060"/>
                </a:solidFill>
              </a:rPr>
              <a:t> от 07 ноября 2018 г. № 189/1513 «Об утверждении Порядка проведения государственной итоговой аттестации по образовательным программам основного общего образования»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МИНИМАЛЬНОЕ КОЛИЧЕСТВО БАЛЛОВ ОГЭ</a:t>
            </a:r>
          </a:p>
        </p:txBody>
      </p:sp>
      <p:graphicFrame>
        <p:nvGraphicFramePr>
          <p:cNvPr id="3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364694"/>
              </p:ext>
            </p:extLst>
          </p:nvPr>
        </p:nvGraphicFramePr>
        <p:xfrm>
          <a:off x="571472" y="896023"/>
          <a:ext cx="8429684" cy="39281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58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560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147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4900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endParaRPr lang="ru-RU"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УЧЕБНЫЙ</a:t>
                      </a:r>
                      <a:r>
                        <a:rPr lang="ru-RU" sz="1400" b="1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ПРЕДМЕТ</a:t>
                      </a:r>
                      <a:endParaRPr sz="14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КОЛИЧЕСТВО БАЛЛОВ, СООТВЕТСТВУЮЩЕЕ ОТМЕТКЕ «3»</a:t>
                      </a:r>
                      <a:endParaRPr sz="14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ДОПОЛНИТЕЛЬНЫЕ УСЛОВИЯ ПОЛУЧЕНИЯ ОТМЕТКИ «3»</a:t>
                      </a:r>
                      <a:endParaRPr sz="14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6239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РУССКИЙ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ЯЗЫК</a:t>
                      </a: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sz="13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3711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МАТЕМАТИКА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не</a:t>
                      </a:r>
                      <a:r>
                        <a:rPr lang="ru-RU" sz="1300" baseline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менее 2 баллов из 8 должно быть получено за выполнение заданий по геометрии</a:t>
                      </a:r>
                      <a:endParaRPr sz="13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872">
                <a:tc>
                  <a:txBody>
                    <a:bodyPr/>
                    <a:lstStyle/>
                    <a:p>
                      <a:pPr marL="60960">
                        <a:lnSpc>
                          <a:spcPts val="1625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ФИЗИКА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25"/>
                        </a:lnSpc>
                      </a:pPr>
                      <a:endParaRPr sz="13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872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ХИМИЯ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630"/>
                        </a:lnSpc>
                      </a:pPr>
                      <a:endParaRPr sz="13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872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БИОЛОГИЯ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sz="13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910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ГЕГРАФИЯ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sz="1300" b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endParaRPr sz="130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91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ОБЩЕСТВОЗНАНИЕ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14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8988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ИСТОРИЯ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630"/>
                        </a:lnSpc>
                      </a:pP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9485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ЛИТЕРАТУРА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16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1531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ИНФОРМАТИКА И ИКТ</a:t>
                      </a: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53309">
                <a:tc>
                  <a:txBody>
                    <a:bodyPr/>
                    <a:lstStyle/>
                    <a:p>
                      <a:pPr marL="60960">
                        <a:lnSpc>
                          <a:spcPts val="1630"/>
                        </a:lnSpc>
                      </a:pPr>
                      <a:endParaRPr lang="ru-RU"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60960">
                        <a:lnSpc>
                          <a:spcPts val="1630"/>
                        </a:lnSpc>
                      </a:pPr>
                      <a:r>
                        <a:rPr lang="ru-RU" sz="130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ИНОСТРАННЫЕ ЯЗЫКИ</a:t>
                      </a:r>
                      <a:endParaRPr sz="130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lang="ru-RU"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lang="ru-RU" sz="1300" b="0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sz="1300" b="0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3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РЕЗУЛЬТАТЫ ГИА</a:t>
            </a:r>
          </a:p>
        </p:txBody>
      </p:sp>
      <p:sp>
        <p:nvSpPr>
          <p:cNvPr id="3" name="object 5"/>
          <p:cNvSpPr txBox="1"/>
          <p:nvPr/>
        </p:nvSpPr>
        <p:spPr>
          <a:xfrm>
            <a:off x="214283" y="1047750"/>
            <a:ext cx="8495606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580"/>
              </a:spcBef>
            </a:pPr>
            <a:r>
              <a:rPr lang="ru-RU" sz="2000" b="1" dirty="0">
                <a:solidFill>
                  <a:srgbClr val="002060"/>
                </a:solidFill>
                <a:latin typeface="+mn-lt"/>
                <a:cs typeface="Cambria"/>
              </a:rPr>
              <a:t>ПЕРЕСДАЧА: </a:t>
            </a: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  <a:buFont typeface="Wingdings" pitchFamily="2" charset="2"/>
              <a:buChar char="Ø"/>
            </a:pPr>
            <a:r>
              <a:rPr lang="ru-RU" sz="2000" spc="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Неудовлетверительный</a:t>
            </a:r>
            <a:r>
              <a:rPr lang="ru-RU" sz="20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результат </a:t>
            </a:r>
            <a:r>
              <a:rPr sz="2000" b="1" spc="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</a:t>
            </a:r>
            <a:r>
              <a:rPr sz="2000" b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 </a:t>
            </a:r>
            <a:r>
              <a:rPr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по </a:t>
            </a:r>
            <a:r>
              <a:rPr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двум</a:t>
            </a:r>
            <a:r>
              <a:rPr sz="2000" b="1" spc="19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</a:t>
            </a:r>
            <a:r>
              <a:rPr sz="2000" b="1" spc="18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spc="-5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</a:t>
            </a:r>
            <a:r>
              <a:rPr lang="ru-RU"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резервные сроки основного периода.</a:t>
            </a:r>
          </a:p>
          <a:p>
            <a:pPr marL="12700" marR="5080" algn="just">
              <a:lnSpc>
                <a:spcPct val="100000"/>
              </a:lnSpc>
              <a:spcBef>
                <a:spcPts val="580"/>
              </a:spcBef>
            </a:pPr>
            <a:endParaRPr sz="2400" dirty="0">
              <a:solidFill>
                <a:srgbClr val="002060"/>
              </a:solidFill>
              <a:latin typeface="Cambria"/>
              <a:cs typeface="Cambri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857502"/>
            <a:ext cx="87154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350520" algn="just">
              <a:spcBef>
                <a:spcPts val="100"/>
              </a:spcBef>
              <a:buFont typeface="Wingdings" pitchFamily="2" charset="2"/>
              <a:buChar char="Ø"/>
            </a:pPr>
            <a:r>
              <a:rPr lang="ru-RU" sz="20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Неудовлетворительные </a:t>
            </a:r>
            <a:r>
              <a:rPr lang="ru-RU"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</a:t>
            </a:r>
            <a:r>
              <a:rPr lang="ru-RU" sz="2000" spc="-3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более</a:t>
            </a:r>
            <a:r>
              <a:rPr lang="ru-RU" sz="2000" b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двум</a:t>
            </a:r>
            <a:r>
              <a:rPr lang="ru-RU" sz="2000" b="1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</a:t>
            </a:r>
            <a:r>
              <a:rPr lang="ru-RU" sz="2000" b="1" spc="5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предметам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либо</a:t>
            </a:r>
            <a:r>
              <a:rPr lang="ru-RU" sz="2000" spc="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получившим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повторно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1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неудовлетворительный </a:t>
            </a:r>
            <a:r>
              <a:rPr lang="ru-RU"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4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</a:t>
            </a:r>
            <a:r>
              <a:rPr lang="ru-RU" sz="2000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2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одному</a:t>
            </a:r>
            <a:r>
              <a:rPr lang="ru-RU" sz="2000" spc="-2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этих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spc="-1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предметов</a:t>
            </a:r>
            <a:r>
              <a:rPr lang="ru-RU" sz="2000" spc="-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резервные сроки - </a:t>
            </a:r>
            <a:r>
              <a:rPr lang="ru-RU" sz="2000" spc="5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дополнительный период (сентябрь)</a:t>
            </a:r>
            <a:r>
              <a:rPr lang="ru-RU" sz="2000" b="1" spc="-35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ИТОГОВЫЕ ОТМЕТКИ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785800"/>
            <a:ext cx="87868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>
                <a:solidFill>
                  <a:srgbClr val="002060"/>
                </a:solidFill>
              </a:rPr>
              <a:t>Удовлетворительные результаты государственной итоговой аттестации по </a:t>
            </a:r>
            <a:r>
              <a:rPr lang="ru-RU" sz="2000" b="1" dirty="0">
                <a:solidFill>
                  <a:srgbClr val="002060"/>
                </a:solidFill>
              </a:rPr>
              <a:t>ВСЕМ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ЧЕТЫРЕМ ПРЕДМЕТАМ                     АТТЕСТАТ</a:t>
            </a:r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годовая отметка </a:t>
            </a:r>
            <a:r>
              <a:rPr lang="ru-RU" sz="2000" dirty="0">
                <a:solidFill>
                  <a:srgbClr val="002060"/>
                </a:solidFill>
              </a:rPr>
              <a:t>- среднее арифметическое четвертных отметок по предмету за 9 класс; 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итоговая отметка </a:t>
            </a:r>
            <a:r>
              <a:rPr lang="ru-RU" sz="2000" dirty="0">
                <a:solidFill>
                  <a:srgbClr val="002060"/>
                </a:solidFill>
              </a:rPr>
              <a:t>- среднее арифметическое годовой и экзаменационной отметки.</a:t>
            </a: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0D9A4D2F-82CC-441C-872C-65698184C92E}"/>
              </a:ext>
            </a:extLst>
          </p:cNvPr>
          <p:cNvSpPr/>
          <p:nvPr/>
        </p:nvSpPr>
        <p:spPr>
          <a:xfrm>
            <a:off x="5580112" y="1923678"/>
            <a:ext cx="79208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Telegram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32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https://t.me/egeogekcoko</a:t>
            </a:r>
            <a:endParaRPr lang="ru-RU" altLang="ru-RU" sz="3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696516"/>
            <a:ext cx="2857500" cy="4204097"/>
          </a:xfrm>
        </p:spPr>
      </p:pic>
      <p:sp>
        <p:nvSpPr>
          <p:cNvPr id="5" name="Прямоугольник 4"/>
          <p:cNvSpPr/>
          <p:nvPr/>
        </p:nvSpPr>
        <p:spPr>
          <a:xfrm>
            <a:off x="5500688" y="2464594"/>
            <a:ext cx="1928812" cy="107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7" name="Рисунок 6"/>
          <p:cNvPicPr>
            <a:picLocks noChangeAspect="1" noChangeArrowheads="1"/>
          </p:cNvPicPr>
          <p:nvPr/>
        </p:nvPicPr>
        <p:blipFill>
          <a:blip r:embed="rId3" cstate="print"/>
          <a:srcRect l="19025" t="9979" r="19829" b="42812"/>
          <a:stretch>
            <a:fillRect/>
          </a:stretch>
        </p:blipFill>
        <p:spPr bwMode="auto">
          <a:xfrm>
            <a:off x="500064" y="803672"/>
            <a:ext cx="3571875" cy="133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6200000" flipH="1">
            <a:off x="1607344" y="2018110"/>
            <a:ext cx="857250" cy="3571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714751" y="2625329"/>
            <a:ext cx="1000125" cy="482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Рисунок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8425" y="2656285"/>
            <a:ext cx="223678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 l="2553" t="2271" r="15742" b="9218"/>
          <a:stretch>
            <a:fillRect/>
          </a:stretch>
        </p:blipFill>
        <p:spPr bwMode="auto">
          <a:xfrm>
            <a:off x="0" y="1021795"/>
            <a:ext cx="9144000" cy="412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>
          <a:xfrm>
            <a:off x="714375" y="160735"/>
            <a:ext cx="7772400" cy="491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/>
              <a:t>НАВИГАТОР ПОДГОТОВКИ ОТ РОСОБРНАДЗОРА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750344" y="2473353"/>
            <a:ext cx="2643187" cy="119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6" name="Прямоугольник 18"/>
          <p:cNvSpPr>
            <a:spLocks noChangeArrowheads="1"/>
          </p:cNvSpPr>
          <p:nvPr/>
        </p:nvSpPr>
        <p:spPr bwMode="auto">
          <a:xfrm>
            <a:off x="2799579" y="652463"/>
            <a:ext cx="3071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ru-RU" dirty="0">
                <a:latin typeface="Calibri" pitchFamily="34" charset="0"/>
                <a:hlinkClick r:id="rId3"/>
              </a:rPr>
              <a:t>http://obrnadzor.gov.ru</a:t>
            </a:r>
            <a:r>
              <a:rPr lang="ru-RU" altLang="ru-RU" dirty="0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714375" y="160735"/>
            <a:ext cx="7772400" cy="49172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/>
              <a:t>НАВИГАТОР ПОДГОТОВКИ ОТ ФИПИ</a:t>
            </a:r>
          </a:p>
        </p:txBody>
      </p:sp>
      <p:sp>
        <p:nvSpPr>
          <p:cNvPr id="6150" name="Прямоугольник 13"/>
          <p:cNvSpPr>
            <a:spLocks noChangeArrowheads="1"/>
          </p:cNvSpPr>
          <p:nvPr/>
        </p:nvSpPr>
        <p:spPr bwMode="auto">
          <a:xfrm>
            <a:off x="179512" y="2202418"/>
            <a:ext cx="15182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ru-RU" dirty="0">
                <a:latin typeface="Calibri" pitchFamily="34" charset="0"/>
                <a:hlinkClick r:id="rId2"/>
              </a:rPr>
              <a:t>https://fipi.ru</a:t>
            </a:r>
            <a:r>
              <a:rPr lang="ru-RU" altLang="ru-RU" dirty="0">
                <a:latin typeface="Calibri" pitchFamily="34" charset="0"/>
              </a:rPr>
              <a:t> </a:t>
            </a:r>
          </a:p>
        </p:txBody>
      </p:sp>
      <p:pic>
        <p:nvPicPr>
          <p:cNvPr id="6151" name="Рисунок 15"/>
          <p:cNvPicPr>
            <a:picLocks noChangeAspect="1" noChangeArrowheads="1"/>
          </p:cNvPicPr>
          <p:nvPr/>
        </p:nvPicPr>
        <p:blipFill>
          <a:blip r:embed="rId3" cstate="print"/>
          <a:srcRect l="17157" t="9402" r="31694" b="11395"/>
          <a:stretch>
            <a:fillRect/>
          </a:stretch>
        </p:blipFill>
        <p:spPr bwMode="auto">
          <a:xfrm>
            <a:off x="1763688" y="652463"/>
            <a:ext cx="6697845" cy="415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xmlns="" id="{4509BF7F-AB29-4D7A-B98A-B086EA46D106}"/>
              </a:ext>
            </a:extLst>
          </p:cNvPr>
          <p:cNvSpPr/>
          <p:nvPr/>
        </p:nvSpPr>
        <p:spPr>
          <a:xfrm rot="10613967">
            <a:off x="6454025" y="1007135"/>
            <a:ext cx="203126" cy="158082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ПОЛЕЗНЫЕ САЙТЫ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02090"/>
            <a:ext cx="84296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>
                <a:hlinkClick r:id="rId3"/>
              </a:rPr>
              <a:t> </a:t>
            </a:r>
            <a:r>
              <a:rPr lang="ru-RU" sz="2400" dirty="0">
                <a:hlinkClick r:id="rId3"/>
              </a:rPr>
              <a:t>http://ege.edu.ru</a:t>
            </a:r>
            <a:r>
              <a:rPr lang="en-US" sz="2400" dirty="0"/>
              <a:t> 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– официальный информационный портал единого государственного экзамена,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hlinkClick r:id="rId4"/>
              </a:rPr>
              <a:t> </a:t>
            </a:r>
            <a:r>
              <a:rPr lang="ru-RU" sz="2400" dirty="0">
                <a:hlinkClick r:id="rId4"/>
              </a:rPr>
              <a:t>http://fipi.ru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en-US" sz="2400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– федеральный институт педагогических измерений,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hlinkClick r:id="rId5"/>
              </a:rPr>
              <a:t> </a:t>
            </a:r>
            <a:r>
              <a:rPr lang="ru-RU" sz="2400" dirty="0">
                <a:hlinkClick r:id="rId5"/>
              </a:rPr>
              <a:t>http://rustest.ru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– федеральный центр тестирования,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>
                <a:hlinkClick r:id="rId6"/>
              </a:rPr>
              <a:t>http://obrnadzor.gov.ru</a:t>
            </a:r>
            <a:r>
              <a:rPr lang="en-US" sz="2400" dirty="0"/>
              <a:t> 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002060"/>
                </a:solidFill>
              </a:rPr>
              <a:t>– федеральная служба по надзору в сфере образования и науки 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/>
              <a:t> </a:t>
            </a:r>
            <a:r>
              <a:rPr lang="ru-RU" sz="2400" dirty="0">
                <a:hlinkClick r:id="rId7"/>
              </a:rPr>
              <a:t>http://egechita.ru</a:t>
            </a:r>
            <a:r>
              <a:rPr lang="ru-RU" sz="2400" dirty="0"/>
              <a:t>  </a:t>
            </a:r>
            <a:r>
              <a:rPr lang="ru-RU" sz="2400" dirty="0">
                <a:solidFill>
                  <a:srgbClr val="002060"/>
                </a:solidFill>
              </a:rPr>
              <a:t>– ГУ «Краевой центр оценки качества образования Забайкальского края»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ОБЩИЕ СВЕДЕНИЯ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714362"/>
            <a:ext cx="860676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Итоговая аттестация, завершающая освоение основных образовательных программ основного общего образования, </a:t>
            </a:r>
            <a:r>
              <a:rPr lang="ru-RU" sz="2000" b="1" dirty="0">
                <a:solidFill>
                  <a:srgbClr val="002060"/>
                </a:solidFill>
              </a:rPr>
              <a:t>является обязательной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 Единый Порядок проведения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 Единое расписание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Использование заданий стандартизированной формы (КИМ – контрольные измерительные материалы)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 Формат проведения: очно, письменно, устно ( для отдельных категорий)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>
                <a:solidFill>
                  <a:srgbClr val="002060"/>
                </a:solidFill>
              </a:rPr>
              <a:t>Место проведения: пункт проведения экзамена.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ДОПУСК К ГИА-9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714362"/>
            <a:ext cx="835824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Допускаются обучающиеся, не имеющие академической задолженности по всем учебным предметам </a:t>
            </a:r>
          </a:p>
          <a:p>
            <a:pPr>
              <a:buFont typeface="Wingdings" pitchFamily="2" charset="2"/>
              <a:buChar char="Ø"/>
            </a:pPr>
            <a:endParaRPr lang="ru-RU" sz="2800" dirty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rgbClr val="002060"/>
                </a:solidFill>
              </a:rPr>
              <a:t> Допускаются обучающиеся, имеющие результат «зачет» по итогам прохождения собеседования по русскому языку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pova\Downloads\ИС 202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84775"/>
            <a:ext cx="9144000" cy="4558725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CEB10D3-D9F8-43FC-8DD4-A75D7F871C1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ДОПУСК К ГИА-9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ИТОГОВОЕ СОБЕСЕДОВАНИЕ </a:t>
            </a:r>
          </a:p>
          <a:p>
            <a:pPr algn="ctr"/>
            <a:r>
              <a:rPr lang="ru-RU" sz="3200" dirty="0">
                <a:solidFill>
                  <a:schemeClr val="bg1"/>
                </a:solidFill>
              </a:rPr>
              <a:t>по русскому языку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428596" y="2571750"/>
            <a:ext cx="3714776" cy="71438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270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2. </a:t>
            </a:r>
            <a:r>
              <a:rPr lang="ru-RU" sz="27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ПОДРОБНЫЙ ПЕРЕСКАЗ ТЕКСТА</a:t>
            </a:r>
            <a:endParaRPr lang="en-US" sz="2700" dirty="0">
              <a:solidFill>
                <a:srgbClr val="00206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marL="285750" indent="-285750" algn="ctr">
              <a:buClr>
                <a:srgbClr val="FF0000"/>
              </a:buClr>
            </a:pPr>
            <a:r>
              <a:rPr lang="ru-RU" sz="27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С ПРИВЛЕЧЕНИЕМ ДОПОЛНИТЕЛЬНОЙ ИНФОРМАЦИИ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28596" y="1928808"/>
            <a:ext cx="3714776" cy="5000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1</a:t>
            </a:r>
            <a:r>
              <a:rPr lang="ru-RU" sz="1500" b="1" dirty="0">
                <a:solidFill>
                  <a:srgbClr val="FF0000"/>
                </a:solidFill>
                <a:latin typeface="+mj-lt"/>
                <a:ea typeface="Tahoma" pitchFamily="34" charset="0"/>
                <a:cs typeface="Times New Roman" pitchFamily="18" charset="0"/>
              </a:rPr>
              <a:t>.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ЧТЕНИЕ ТЕКСТА ВСЛУХ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28596" y="1285866"/>
            <a:ext cx="3705252" cy="5000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500" b="1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ВКЛЮЧАЕТ ЧЕТЫРЕ  ЗАДАНИЯ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357158" y="3643320"/>
            <a:ext cx="3786214" cy="6429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1500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3. </a:t>
            </a:r>
            <a:r>
              <a:rPr lang="ru-RU" sz="1500" dirty="0">
                <a:solidFill>
                  <a:srgbClr val="002060"/>
                </a:solidFill>
                <a:latin typeface="+mn-lt"/>
                <a:ea typeface="Tahoma" pitchFamily="34" charset="0"/>
                <a:cs typeface="Arial" pitchFamily="34" charset="0"/>
              </a:rPr>
              <a:t>МОНОЛОГИЧЕСКОЕ ВЫСКАЗЫВАНИЕ ПО ОДНОЙ ИЗ ВЫБАННЫХ ТЕМ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357158" y="4429138"/>
            <a:ext cx="3786214" cy="50006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4. </a:t>
            </a:r>
            <a:r>
              <a:rPr lang="ru-RU" dirty="0">
                <a:solidFill>
                  <a:srgbClr val="002060"/>
                </a:solidFill>
                <a:latin typeface="+mn-lt"/>
                <a:ea typeface="Tahoma" pitchFamily="34" charset="0"/>
                <a:cs typeface="Arial" pitchFamily="34" charset="0"/>
              </a:rPr>
              <a:t>ДИАЛОГ С ЭКЗАМЕНАТОРОМ-СОБЕСЕДНИКОМ</a:t>
            </a:r>
          </a:p>
          <a:p>
            <a:pPr marL="285750" indent="-285750" algn="ctr">
              <a:buClr>
                <a:srgbClr val="FF0000"/>
              </a:buClr>
            </a:pPr>
            <a:endParaRPr lang="ru-RU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929190" y="1285866"/>
            <a:ext cx="3929090" cy="1000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>
                <a:solidFill>
                  <a:srgbClr val="CC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ПРОДОЛЖИТЕЛЬНОСТЬ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 среднем 15-16 минут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участников с ОВЗ, время увеличивается на 30 минут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4929190" y="2428874"/>
            <a:ext cx="3929090" cy="1000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1600" b="1" dirty="0">
                <a:solidFill>
                  <a:srgbClr val="CC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ОЦЕНИВАЕТСЯ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 системе «зачет»/»незачет», для «зачета» необходимо набрать 10 и более баллов из 20-ти максимально возможных</a:t>
            </a: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4929190" y="3643320"/>
            <a:ext cx="3929090" cy="128588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sz="1500" b="1" dirty="0">
                <a:solidFill>
                  <a:srgbClr val="CC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ПРОВОДИТСЯ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обучающихся - в образовательной организации  (ОО) по месту учебы, для экстернов в ОО по выбору экстерна</a:t>
            </a:r>
          </a:p>
          <a:p>
            <a:pPr marL="285750" indent="-285750" algn="ctr">
              <a:buClr>
                <a:srgbClr val="FF0000"/>
              </a:buClr>
            </a:pPr>
            <a:endParaRPr lang="ru-RU" sz="1500" b="1" dirty="0">
              <a:solidFill>
                <a:srgbClr val="CC0000"/>
              </a:solidFill>
              <a:latin typeface="+mj-lt"/>
              <a:ea typeface="Tahoma" pitchFamily="34" charset="0"/>
              <a:cs typeface="Times New Roman" pitchFamily="18" charset="0"/>
            </a:endParaRPr>
          </a:p>
          <a:p>
            <a:pPr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b="1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125" y="853665"/>
            <a:ext cx="6282944" cy="167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2533338"/>
            <a:ext cx="6877428" cy="97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31840" y="3589292"/>
            <a:ext cx="5688632" cy="901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963" y="813406"/>
            <a:ext cx="1643043" cy="175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4458353"/>
            <a:ext cx="5221244" cy="584775"/>
          </a:xfrm>
          <a:prstGeom prst="rect">
            <a:avLst/>
          </a:prstGeom>
          <a:solidFill>
            <a:srgbClr val="F5F5F5"/>
          </a:solidFill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участников ИС с ОВЗ шкала оценивания зависит от вида заболевания</a:t>
            </a:r>
            <a:endParaRPr lang="ru-RU" sz="1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1844D4A-552D-416A-AF25-55FF6A7B3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1456" y="-82219"/>
            <a:ext cx="9165455" cy="97451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B3F09C4-0E5D-4CF0-B626-9D63B217F1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55" y="-82219"/>
            <a:ext cx="9144000" cy="12616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3728D62-5926-4780-BB24-79244D4FC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97554"/>
            <a:ext cx="2786113" cy="36995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34D39DB-F2EA-401C-9A0F-50C89CC458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0909" y="1351425"/>
            <a:ext cx="2859272" cy="364572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6893266-4B7D-4061-95E1-42B3488E98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727" y="1220647"/>
            <a:ext cx="2859272" cy="192670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B7B880C-9F22-4E77-A5FC-3CB12F9D85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77225" y="3188533"/>
            <a:ext cx="2859271" cy="180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3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00206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+mj-lt"/>
              </a:rPr>
              <a:t>ФОРМЫ ПРОВЕДЕНИЯ ГИА-9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rot="5400000">
            <a:off x="3178959" y="750081"/>
            <a:ext cx="500066" cy="285752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rot="16200000" flipH="1">
            <a:off x="4714876" y="714362"/>
            <a:ext cx="500066" cy="357190"/>
          </a:xfrm>
          <a:prstGeom prst="straightConnector1">
            <a:avLst/>
          </a:prstGeom>
          <a:ln w="571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одержимое 2"/>
          <p:cNvSpPr txBox="1">
            <a:spLocks/>
          </p:cNvSpPr>
          <p:nvPr/>
        </p:nvSpPr>
        <p:spPr>
          <a:xfrm>
            <a:off x="285720" y="2071684"/>
            <a:ext cx="4286280" cy="1857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Проводится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для обучающихся образовательных организаций,  в том числе для обучающихся с ОВЗ, детей-инвалидов и инвалидов  по их желанию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 использованием КИМ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3"/>
          <p:cNvSpPr txBox="1">
            <a:spLocks/>
          </p:cNvSpPr>
          <p:nvPr/>
        </p:nvSpPr>
        <p:spPr>
          <a:xfrm>
            <a:off x="4714875" y="2071684"/>
            <a:ext cx="4286279" cy="18573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Проводится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для обучающихся образовательных организаций закрытого типа, детей с ОВЗ, детей-инвалидов и инвалидов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использованием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текстов, тем, заданий, билетов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643438" y="1214428"/>
            <a:ext cx="3143272" cy="7143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ГВЭ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14414" y="1214428"/>
            <a:ext cx="3143272" cy="71438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Clr>
                <a:srgbClr val="FF0000"/>
              </a:buClr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ОГЭ</a:t>
            </a:r>
          </a:p>
        </p:txBody>
      </p:sp>
      <p:sp>
        <p:nvSpPr>
          <p:cNvPr id="19" name="Содержимое 2"/>
          <p:cNvSpPr txBox="1">
            <a:spLocks/>
          </p:cNvSpPr>
          <p:nvPr/>
        </p:nvSpPr>
        <p:spPr>
          <a:xfrm>
            <a:off x="285720" y="4000510"/>
            <a:ext cx="4286280" cy="1000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получения аттестата </a:t>
            </a:r>
          </a:p>
          <a:p>
            <a:pPr marL="285750" indent="-285750" algn="ctr">
              <a:buClr>
                <a:srgbClr val="FF0000"/>
              </a:buClr>
            </a:pP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необходимо сдать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ЧЕТЫРЕ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экзамена: два обязательных, два по выбору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Содержимое 2"/>
          <p:cNvSpPr txBox="1">
            <a:spLocks/>
          </p:cNvSpPr>
          <p:nvPr/>
        </p:nvSpPr>
        <p:spPr>
          <a:xfrm>
            <a:off x="4714876" y="4000510"/>
            <a:ext cx="4286280" cy="10001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85750" indent="-285750" algn="ctr">
              <a:buClr>
                <a:srgbClr val="FF0000"/>
              </a:buClr>
            </a:pPr>
            <a:r>
              <a:rPr lang="ru-RU" b="1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Для получения аттестата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необходимо сдать </a:t>
            </a:r>
            <a:r>
              <a:rPr lang="ru-RU" dirty="0">
                <a:solidFill>
                  <a:srgbClr val="FF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ДВА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обязательных экзамена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02822E-1B1F-4BB9-BD5D-6BA6D3A3E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44" y="838303"/>
            <a:ext cx="956994" cy="9569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8A57D39EA87654A826E1AE073001366" ma:contentTypeVersion="23" ma:contentTypeDescription="Создание документа." ma:contentTypeScope="" ma:versionID="42b5252cb208ec0dd7e2244ea476f46b">
  <xsd:schema xmlns:xsd="http://www.w3.org/2001/XMLSchema" xmlns:xs="http://www.w3.org/2001/XMLSchema" xmlns:p="http://schemas.microsoft.com/office/2006/metadata/properties" xmlns:ns2="cd3664f2-095a-4f8b-9d55-6e8dac6b38e9" xmlns:ns3="357de74d-0576-4f64-94f1-0981946002d6" xmlns:ns4="http://schemas.microsoft.com/sharepoint/v4" targetNamespace="http://schemas.microsoft.com/office/2006/metadata/properties" ma:root="true" ma:fieldsID="4fbe54119b3c74b82b5ce5f47f16accc" ns2:_="" ns3:_="" ns4:_="">
    <xsd:import namespace="cd3664f2-095a-4f8b-9d55-6e8dac6b38e9"/>
    <xsd:import namespace="357de74d-0576-4f64-94f1-0981946002d6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rogram" minOccurs="0"/>
                <xsd:element ref="ns2:DocTypeChoose" minOccurs="0"/>
                <xsd:element ref="ns2:DocType" minOccurs="0"/>
                <xsd:element ref="ns3:_dlc_DocId" minOccurs="0"/>
                <xsd:element ref="ns3:_dlc_DocIdUrl" minOccurs="0"/>
                <xsd:element ref="ns3:_dlc_DocIdPersistId" minOccurs="0"/>
                <xsd:element ref="ns2:Project_Value" minOccurs="0"/>
                <xsd:element ref="ns2:Program_Value" minOccurs="0"/>
                <xsd:element ref="ns2:Uniq" minOccurs="0"/>
                <xsd:element ref="ns4:IconOverlay" minOccurs="0"/>
                <xsd:element ref="ns2:a39f889c817340af9831b8d13b13a208" minOccurs="0"/>
                <xsd:element ref="ns3:TaxCatchAll" minOccurs="0"/>
                <xsd:element ref="ns2:l6ea12c2109f40bda277d1a9858ecc92" minOccurs="0"/>
                <xsd:element ref="ns2:g943717a092c4fc1b62636c74327ccf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664f2-095a-4f8b-9d55-6e8dac6b38e9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Проект" ma:indexed="true" ma:internalName="Project">
      <xsd:simpleType>
        <xsd:restriction base="dms:Unknown"/>
      </xsd:simpleType>
    </xsd:element>
    <xsd:element name="Program" ma:index="3" nillable="true" ma:displayName="Программа" ma:indexed="true" ma:internalName="Program">
      <xsd:simpleType>
        <xsd:restriction base="dms:Unknown"/>
      </xsd:simpleType>
    </xsd:element>
    <xsd:element name="DocTypeChoose" ma:index="4" nillable="true" ma:displayName="Вид документа" ma:format="Dropdown" ma:internalName="DocTypeChoose">
      <xsd:simpleType>
        <xsd:restriction base="dms:Choice">
          <xsd:enumeration value="Предложение"/>
          <xsd:enumeration value="Презентация"/>
          <xsd:enumeration value="Отчет"/>
          <xsd:enumeration value="База данных"/>
          <xsd:enumeration value="Письмо"/>
          <xsd:enumeration value="План работ"/>
          <xsd:enumeration value="Пресс-релиз"/>
          <xsd:enumeration value="Перевод"/>
          <xsd:enumeration value="Мониторинг"/>
          <xsd:enumeration value="Финанс.юрид."/>
          <xsd:enumeration value="Инф справка"/>
          <xsd:enumeration value="Статья"/>
          <xsd:enumeration value="Комментарий"/>
          <xsd:enumeration value="QnA"/>
          <xsd:enumeration value="План тренинг."/>
          <xsd:enumeration value="Реп. аудит"/>
          <xsd:enumeration value="Стратегия"/>
        </xsd:restriction>
      </xsd:simpleType>
    </xsd:element>
    <xsd:element name="DocType" ma:index="5" nillable="true" ma:displayName="Вид документа (не используется)" ma:hidden="true" ma:indexed="true" ma:list="{8295f3c2-d109-40e8-8d7e-92da87b75d93}" ma:internalName="DocType" ma:readOnly="false" ma:showField="Title">
      <xsd:simpleType>
        <xsd:restriction base="dms:Lookup"/>
      </xsd:simpleType>
    </xsd:element>
    <xsd:element name="Project_Value" ma:index="12" nillable="true" ma:displayName="Project_Value" ma:hidden="true" ma:internalName="Project_Value" ma:readOnly="false">
      <xsd:simpleType>
        <xsd:restriction base="dms:Text"/>
      </xsd:simpleType>
    </xsd:element>
    <xsd:element name="Program_Value" ma:index="14" nillable="true" ma:displayName="Program_Value" ma:hidden="true" ma:internalName="Program_Value" ma:readOnly="false">
      <xsd:simpleType>
        <xsd:restriction base="dms:Text"/>
      </xsd:simpleType>
    </xsd:element>
    <xsd:element name="Uniq" ma:index="17" nillable="true" ma:displayName="Доступ" ma:internalName="Uniq">
      <xsd:simpleType>
        <xsd:restriction base="dms:Unknown"/>
      </xsd:simpleType>
    </xsd:element>
    <xsd:element name="a39f889c817340af9831b8d13b13a208" ma:index="20" nillable="true" ma:taxonomy="true" ma:internalName="a39f889c817340af9831b8d13b13a208" ma:taxonomyFieldName="Area" ma:displayName="Отрасль" ma:default="" ma:fieldId="{a39f889c-8173-40af-9831-b8d13b13a208}" ma:taxonomyMulti="true" ma:sspId="605086db-a9be-4a34-a41c-e0db27f7284e" ma:termSetId="36fcc24b-8144-4298-95fe-04d7adb7800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6ea12c2109f40bda277d1a9858ecc92" ma:index="23" nillable="true" ma:taxonomy="true" ma:internalName="l6ea12c2109f40bda277d1a9858ecc92" ma:taxonomyFieldName="CommDirection" ma:displayName="Направление коммуникаций" ma:default="" ma:fieldId="{56ea12c2-109f-40bd-a277-d1a9858ecc92}" ma:taxonomyMulti="true" ma:sspId="605086db-a9be-4a34-a41c-e0db27f7284e" ma:termSetId="2b711527-2f8f-429e-9564-d448a209af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943717a092c4fc1b62636c74327ccfa" ma:index="25" nillable="true" ma:taxonomy="true" ma:internalName="g943717a092c4fc1b62636c74327ccfa" ma:taxonomyFieldName="Department" ma:displayName="Department" ma:default="" ma:fieldId="{0943717a-092c-4fc1-b626-36c74327ccfa}" ma:sspId="605086db-a9be-4a34-a41c-e0db27f7284e" ma:termSetId="a6a5710a-213b-442e-9230-089bae104af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7de74d-0576-4f64-94f1-0981946002d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dexed="true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TaxCatchAll" ma:index="21" nillable="true" ma:displayName="Столбец для захвата всех терминов таксономии" ma:hidden="true" ma:list="{1945cbee-8e77-4ba9-90e6-c2c7f6e6bc49}" ma:internalName="TaxCatchAll" ma:showField="CatchAllData" ma:web="357de74d-0576-4f64-94f1-0981946002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Тип контента"/>
        <xsd:element ref="dc:title" minOccurs="0" maxOccurs="1" ma:index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57de74d-0576-4f64-94f1-0981946002d6">C7SY476UVPAM-52-228396</_dlc_DocId>
    <_dlc_DocIdUrl xmlns="357de74d-0576-4f64-94f1-0981946002d6">
      <Url>http://mp27/Docs/_layouts/DocIdRedir.aspx?ID=C7SY476UVPAM-52-228396</Url>
      <Description>C7SY476UVPAM-52-228396</Description>
    </_dlc_DocIdUrl>
    <Project_Value xmlns="cd3664f2-095a-4f8b-9d55-6e8dac6b38e9">80bbf775-14f1-11e1-8ae5-003048d4ff32</Project_Value>
    <l6ea12c2109f40bda277d1a9858ecc92 xmlns="cd3664f2-095a-4f8b-9d55-6e8dac6b38e9">
      <Terms xmlns="http://schemas.microsoft.com/office/infopath/2007/PartnerControls"/>
    </l6ea12c2109f40bda277d1a9858ecc92>
    <IconOverlay xmlns="http://schemas.microsoft.com/sharepoint/v4" xsi:nil="true"/>
    <DocType xmlns="cd3664f2-095a-4f8b-9d55-6e8dac6b38e9" xsi:nil="true"/>
    <Program xmlns="cd3664f2-095a-4f8b-9d55-6e8dac6b38e9" xsi:nil="true"/>
    <a39f889c817340af9831b8d13b13a208 xmlns="cd3664f2-095a-4f8b-9d55-6e8dac6b38e9">
      <Terms xmlns="http://schemas.microsoft.com/office/infopath/2007/PartnerControls"/>
    </a39f889c817340af9831b8d13b13a208>
    <Uniq xmlns="cd3664f2-095a-4f8b-9d55-6e8dac6b38e9" xsi:nil="true"/>
    <DocTypeChoose xmlns="cd3664f2-095a-4f8b-9d55-6e8dac6b38e9">Презентация</DocTypeChoose>
    <Project xmlns="cd3664f2-095a-4f8b-9d55-6e8dac6b38e9">Рособрнадзор</Project>
    <Program_Value xmlns="cd3664f2-095a-4f8b-9d55-6e8dac6b38e9" xsi:nil="true"/>
    <TaxCatchAll xmlns="357de74d-0576-4f64-94f1-0981946002d6">
      <Value>29</Value>
    </TaxCatchAll>
    <g943717a092c4fc1b62636c74327ccfa xmlns="cd3664f2-095a-4f8b-9d55-6e8dac6b38e9">
      <Terms xmlns="http://schemas.microsoft.com/office/infopath/2007/PartnerControls">
        <TermInfo xmlns="http://schemas.microsoft.com/office/infopath/2007/PartnerControls">
          <TermName xmlns="http://schemas.microsoft.com/office/infopath/2007/PartnerControls">ДМП</TermName>
          <TermId xmlns="http://schemas.microsoft.com/office/infopath/2007/PartnerControls">3e3ca49e-6427-40d8-bc11-0597c9532f93</TermId>
        </TermInfo>
      </Terms>
    </g943717a092c4fc1b62636c74327ccfa>
  </documentManagement>
</p:properties>
</file>

<file path=customXml/itemProps1.xml><?xml version="1.0" encoding="utf-8"?>
<ds:datastoreItem xmlns:ds="http://schemas.openxmlformats.org/officeDocument/2006/customXml" ds:itemID="{8F132760-EE7F-4F78-8BE2-00BF2057B6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3664f2-095a-4f8b-9d55-6e8dac6b38e9"/>
    <ds:schemaRef ds:uri="357de74d-0576-4f64-94f1-0981946002d6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AB738F-DEE4-48AD-803B-EF681A6D1AB9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0DF6CE3A-C03D-4AAD-8F3F-4BC460944E4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ECB60F-05B7-4B06-A592-1DA9C9840522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cd3664f2-095a-4f8b-9d55-6e8dac6b38e9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sharepoint/v4"/>
    <ds:schemaRef ds:uri="357de74d-0576-4f64-94f1-0981946002d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15775</TotalTime>
  <Words>1064</Words>
  <Application>Microsoft Office PowerPoint</Application>
  <PresentationFormat>Экран (16:9)</PresentationFormat>
  <Paragraphs>221</Paragraphs>
  <Slides>26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Telegram: https://t.me/egeogekcoko</vt:lpstr>
      <vt:lpstr>НАВИГАТОР ПОДГОТОВКИ ОТ РОСОБРНАДЗОРА</vt:lpstr>
      <vt:lpstr>НАВИГАТОР ПОДГОТОВКИ ОТ ФИПИ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danilov@halfbudget.com</dc:creator>
  <cp:lastModifiedBy>usr</cp:lastModifiedBy>
  <cp:revision>684</cp:revision>
  <cp:lastPrinted>2022-11-24T04:57:36Z</cp:lastPrinted>
  <dcterms:created xsi:type="dcterms:W3CDTF">2013-10-28T02:04:26Z</dcterms:created>
  <dcterms:modified xsi:type="dcterms:W3CDTF">2023-01-10T02:35:10Z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fc33d8bf-fcc2-4c62-975b-fa0018f44cac</vt:lpwstr>
  </property>
  <property fmtid="{D5CDD505-2E9C-101B-9397-08002B2CF9AE}" pid="3" name="ContentTypeId">
    <vt:lpwstr>0x010100F8A57D39EA87654A826E1AE073001366</vt:lpwstr>
  </property>
  <property fmtid="{D5CDD505-2E9C-101B-9397-08002B2CF9AE}" pid="4" name="CommDirection">
    <vt:lpwstr/>
  </property>
  <property fmtid="{D5CDD505-2E9C-101B-9397-08002B2CF9AE}" pid="5" name="Area">
    <vt:lpwstr/>
  </property>
  <property fmtid="{D5CDD505-2E9C-101B-9397-08002B2CF9AE}" pid="6" name="Department">
    <vt:lpwstr>29;#ДМП|3e3ca49e-6427-40d8-bc11-0597c9532f93</vt:lpwstr>
  </property>
  <property fmtid="{D5CDD505-2E9C-101B-9397-08002B2CF9AE}" pid="7" name="Project">
    <vt:lpwstr>Рособрнадзор</vt:lpwstr>
  </property>
  <property fmtid="{D5CDD505-2E9C-101B-9397-08002B2CF9AE}" pid="8" name="Project_Value">
    <vt:lpwstr>80bbf775-14f1-11e1-8ae5-003048d4ff32</vt:lpwstr>
  </property>
  <property fmtid="{D5CDD505-2E9C-101B-9397-08002B2CF9AE}" pid="9" name="Program">
    <vt:lpwstr/>
  </property>
  <property fmtid="{D5CDD505-2E9C-101B-9397-08002B2CF9AE}" pid="10" name="Program_Value">
    <vt:lpwstr/>
  </property>
  <property fmtid="{D5CDD505-2E9C-101B-9397-08002B2CF9AE}" pid="11" name="DocTypeChoose">
    <vt:lpwstr>Презентация</vt:lpwstr>
  </property>
</Properties>
</file>